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6" r:id="rId1"/>
  </p:sldMasterIdLst>
  <p:notesMasterIdLst>
    <p:notesMasterId r:id="rId13"/>
  </p:notesMasterIdLst>
  <p:handoutMasterIdLst>
    <p:handoutMasterId r:id="rId14"/>
  </p:handoutMasterIdLst>
  <p:sldIdLst>
    <p:sldId id="566" r:id="rId2"/>
    <p:sldId id="468" r:id="rId3"/>
    <p:sldId id="527" r:id="rId4"/>
    <p:sldId id="555" r:id="rId5"/>
    <p:sldId id="556" r:id="rId6"/>
    <p:sldId id="563" r:id="rId7"/>
    <p:sldId id="564" r:id="rId8"/>
    <p:sldId id="557" r:id="rId9"/>
    <p:sldId id="558" r:id="rId10"/>
    <p:sldId id="559" r:id="rId11"/>
    <p:sldId id="565" r:id="rId1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2DCF6"/>
    <a:srgbClr val="C6ECFA"/>
    <a:srgbClr val="BAF4FC"/>
    <a:srgbClr val="FFFFCC"/>
    <a:srgbClr val="008000"/>
    <a:srgbClr val="009900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53" autoAdjust="0"/>
    <p:restoredTop sz="94758" autoAdjust="0"/>
  </p:normalViewPr>
  <p:slideViewPr>
    <p:cSldViewPr>
      <p:cViewPr>
        <p:scale>
          <a:sx n="100" d="100"/>
          <a:sy n="100" d="100"/>
        </p:scale>
        <p:origin x="-60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576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458"/>
            <a:ext cx="3077137" cy="47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87" tIns="0" rIns="20087" bIns="0" numCol="1" anchor="t" anchorCtr="0" compatLnSpc="1">
            <a:prstTxWarp prst="textNoShape">
              <a:avLst/>
            </a:prstTxWarp>
          </a:bodyPr>
          <a:lstStyle>
            <a:lvl1pPr algn="l" defTabSz="965318" eaLnBrk="0" hangingPunct="0">
              <a:defRPr sz="1000" i="1">
                <a:latin typeface="Symbol" pitchFamily="18" charset="2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3" y="11458"/>
            <a:ext cx="3077137" cy="47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87" tIns="0" rIns="20087" bIns="0" numCol="1" anchor="t" anchorCtr="0" compatLnSpc="1">
            <a:prstTxWarp prst="textNoShape">
              <a:avLst/>
            </a:prstTxWarp>
          </a:bodyPr>
          <a:lstStyle>
            <a:lvl1pPr algn="r" defTabSz="965318" eaLnBrk="0" hangingPunct="0">
              <a:defRPr sz="1000" i="1">
                <a:latin typeface="Symbol" pitchFamily="18" charset="2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97295" y="9755123"/>
            <a:ext cx="3077137" cy="47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87" tIns="0" rIns="20087" bIns="0" numCol="1" anchor="b" anchorCtr="0" compatLnSpc="1">
            <a:prstTxWarp prst="textNoShape">
              <a:avLst/>
            </a:prstTxWarp>
          </a:bodyPr>
          <a:lstStyle>
            <a:lvl1pPr algn="l" defTabSz="965318" eaLnBrk="0" hangingPunct="0">
              <a:defRPr sz="1000" i="1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© Kjell G. Nyborg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43666"/>
            <a:ext cx="3077137" cy="47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87" tIns="0" rIns="20087" bIns="0" numCol="1" anchor="b" anchorCtr="0" compatLnSpc="1">
            <a:prstTxWarp prst="textNoShape">
              <a:avLst/>
            </a:prstTxWarp>
          </a:bodyPr>
          <a:lstStyle>
            <a:lvl1pPr algn="r" defTabSz="965318" eaLnBrk="0" hangingPunct="0">
              <a:defRPr sz="1000" i="1">
                <a:latin typeface="Symbol" pitchFamily="18" charset="2"/>
                <a:cs typeface="+mn-cs"/>
              </a:defRPr>
            </a:lvl1pPr>
          </a:lstStyle>
          <a:p>
            <a:pPr>
              <a:defRPr/>
            </a:pPr>
            <a:fld id="{F658B2DF-8045-4E68-A071-CF0A1D3ADB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451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458"/>
            <a:ext cx="3077137" cy="47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87" tIns="0" rIns="20087" bIns="0" numCol="1" anchor="t" anchorCtr="0" compatLnSpc="1">
            <a:prstTxWarp prst="textNoShape">
              <a:avLst/>
            </a:prstTxWarp>
          </a:bodyPr>
          <a:lstStyle>
            <a:lvl1pPr algn="l" defTabSz="965318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11458"/>
            <a:ext cx="3077137" cy="47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87" tIns="0" rIns="20087" bIns="0" numCol="1" anchor="t" anchorCtr="0" compatLnSpc="1">
            <a:prstTxWarp prst="textNoShape">
              <a:avLst/>
            </a:prstTxWarp>
          </a:bodyPr>
          <a:lstStyle>
            <a:lvl1pPr algn="r" defTabSz="965318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3666"/>
            <a:ext cx="3077137" cy="47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87" tIns="0" rIns="20087" bIns="0" numCol="1" anchor="b" anchorCtr="0" compatLnSpc="1">
            <a:prstTxWarp prst="textNoShape">
              <a:avLst/>
            </a:prstTxWarp>
          </a:bodyPr>
          <a:lstStyle>
            <a:lvl1pPr algn="l" defTabSz="965318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r>
              <a:rPr lang="en-GB"/>
              <a:t>© Kjell G. Nyborg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43666"/>
            <a:ext cx="3077137" cy="47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087" tIns="0" rIns="20087" bIns="0" numCol="1" anchor="b" anchorCtr="0" compatLnSpc="1">
            <a:prstTxWarp prst="textNoShape">
              <a:avLst/>
            </a:prstTxWarp>
          </a:bodyPr>
          <a:lstStyle>
            <a:lvl1pPr algn="r" defTabSz="965318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fld id="{FD48EDB3-6397-4561-A9C2-BB9DE269F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028" y="4876742"/>
            <a:ext cx="5209248" cy="462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77" tIns="48539" rIns="97077" bIns="485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963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892175"/>
            <a:ext cx="4772025" cy="3578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6130906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8EDB3-6397-4561-A9C2-BB9DE269F04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9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5010-80FC-44DD-A8C1-0FC4A3F6F4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6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C4C59-1E1B-43BD-AC4F-E8F69FCADB0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2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6562F-F1EA-4C3D-A2FA-8DA517DF076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4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gray">
          <a:xfrm>
            <a:off x="0" y="1125538"/>
            <a:ext cx="9144000" cy="573246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solidFill>
            <a:schemeClr val="accent3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114" y="2205038"/>
            <a:ext cx="3527425" cy="38877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59A1-8CD2-418E-A45B-22DFD9F1D5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716465" y="2205038"/>
            <a:ext cx="3527425" cy="3887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/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114" y="2205038"/>
            <a:ext cx="3527425" cy="38877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59A1-8CD2-418E-A45B-22DFD9F1D5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716465" y="2205038"/>
            <a:ext cx="3527425" cy="388778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Picture /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6465" y="2205038"/>
            <a:ext cx="3527425" cy="38877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59A1-8CD2-418E-A45B-22DFD9F1D5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900114" y="2205038"/>
            <a:ext cx="3527425" cy="388778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 smtClean="0"/>
              <a:t>Page </a:t>
            </a:r>
            <a:fld id="{45B55F50-8663-4465-A6C3-5F55140633EF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9624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78E20-9EC7-4381-9030-AF3DD4885D9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21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AD43A-A91B-4AE6-BB15-B1063C08DA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2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CC17F-490D-45F7-9EDF-298B5C91E4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91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 smtClean="0"/>
              <a:t>Page </a:t>
            </a:r>
            <a:fld id="{45B55F50-8663-4465-A6C3-5F55140633EF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4136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 smtClean="0"/>
              <a:t>Page </a:t>
            </a:r>
            <a:fld id="{45B55F50-8663-4465-A6C3-5F55140633EF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8170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noProof="0" smtClean="0"/>
              <a:t>Page </a:t>
            </a:r>
            <a:fld id="{45B55F50-8663-4465-A6C3-5F55140633EF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72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E03B8-0412-40D5-8A49-99093A83C38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77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© Kjell G. Nyborg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3359A1-8CD2-418E-A45B-22DFD9F1D5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62097" y="299168"/>
            <a:ext cx="8534400" cy="514350"/>
          </a:xfrm>
        </p:spPr>
        <p:txBody>
          <a:bodyPr>
            <a:normAutofit/>
          </a:bodyPr>
          <a:lstStyle/>
          <a:p>
            <a:r>
              <a:rPr lang="de-CH" sz="2500" b="1" dirty="0"/>
              <a:t>Survey of valuation professionals: Usage of Multiples vs. DCF</a:t>
            </a:r>
          </a:p>
        </p:txBody>
      </p:sp>
      <p:sp>
        <p:nvSpPr>
          <p:cNvPr id="2" name="Rectangle 1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48" y="953029"/>
            <a:ext cx="8552024" cy="557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81522" y="6308750"/>
            <a:ext cx="548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100" b="1" dirty="0" smtClean="0"/>
              <a:t>*Cons</a:t>
            </a:r>
            <a:r>
              <a:rPr lang="de-CH" sz="1100" dirty="0" smtClean="0"/>
              <a:t>.: Consulting; </a:t>
            </a:r>
            <a:r>
              <a:rPr lang="de-CH" sz="1100" b="1" dirty="0" smtClean="0"/>
              <a:t>IB</a:t>
            </a:r>
            <a:r>
              <a:rPr lang="de-CH" sz="1100" dirty="0" smtClean="0"/>
              <a:t>: Investment; Banking; </a:t>
            </a:r>
            <a:r>
              <a:rPr lang="de-CH" sz="1100" b="1" dirty="0" smtClean="0"/>
              <a:t>PE</a:t>
            </a:r>
            <a:r>
              <a:rPr lang="de-CH" sz="1100" dirty="0" smtClean="0"/>
              <a:t>: Private Equity; </a:t>
            </a:r>
            <a:r>
              <a:rPr lang="de-CH" sz="1100" b="1" dirty="0" smtClean="0"/>
              <a:t>AM</a:t>
            </a:r>
            <a:r>
              <a:rPr lang="de-CH" sz="1100" dirty="0" smtClean="0"/>
              <a:t>: Asset Management</a:t>
            </a:r>
            <a:endParaRPr lang="de-CH" sz="1100" dirty="0"/>
          </a:p>
        </p:txBody>
      </p:sp>
    </p:spTree>
    <p:extLst>
      <p:ext uri="{BB962C8B-B14F-4D97-AF65-F5344CB8AC3E}">
        <p14:creationId xmlns:p14="http://schemas.microsoft.com/office/powerpoint/2010/main" val="35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7650"/>
            <a:ext cx="8534400" cy="514350"/>
          </a:xfrm>
        </p:spPr>
        <p:txBody>
          <a:bodyPr>
            <a:normAutofit/>
          </a:bodyPr>
          <a:lstStyle/>
          <a:p>
            <a:r>
              <a:rPr lang="de-CH" sz="2500" b="1" dirty="0"/>
              <a:t>Survey of valuation professionals: Market Risk Premium</a:t>
            </a:r>
          </a:p>
        </p:txBody>
      </p:sp>
      <p:sp>
        <p:nvSpPr>
          <p:cNvPr id="4" name="Rectangle 3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000125"/>
            <a:ext cx="7085013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9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7650"/>
            <a:ext cx="8534400" cy="514350"/>
          </a:xfrm>
        </p:spPr>
        <p:txBody>
          <a:bodyPr>
            <a:normAutofit/>
          </a:bodyPr>
          <a:lstStyle/>
          <a:p>
            <a:r>
              <a:rPr lang="de-CH" sz="2500" b="1" dirty="0"/>
              <a:t>Survey of valuation professionals: Beta calculation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67406"/>
            <a:ext cx="8304213" cy="56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81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34948" y="294855"/>
            <a:ext cx="8534400" cy="514350"/>
          </a:xfrm>
        </p:spPr>
        <p:txBody>
          <a:bodyPr>
            <a:noAutofit/>
          </a:bodyPr>
          <a:lstStyle/>
          <a:p>
            <a:r>
              <a:rPr lang="de-CH" sz="2500" b="1" dirty="0"/>
              <a:t>Survey of valuation professionals: Most widely used multiples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06193" y="1371600"/>
            <a:ext cx="8680452" cy="5052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247650"/>
            <a:ext cx="8534400" cy="514350"/>
          </a:xfrm>
        </p:spPr>
        <p:txBody>
          <a:bodyPr>
            <a:normAutofit/>
          </a:bodyPr>
          <a:lstStyle/>
          <a:p>
            <a:r>
              <a:rPr lang="de-CH" sz="2500" b="1" dirty="0"/>
              <a:t>Survey of valuation professionals: Choice of multiples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1121295"/>
            <a:ext cx="8534400" cy="520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247650"/>
            <a:ext cx="8534400" cy="514350"/>
          </a:xfrm>
        </p:spPr>
        <p:txBody>
          <a:bodyPr>
            <a:normAutofit/>
          </a:bodyPr>
          <a:lstStyle/>
          <a:p>
            <a:r>
              <a:rPr lang="de-CH" sz="2500" b="1" dirty="0"/>
              <a:t>Survey of valuation professionals: Selection of comparables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121295"/>
            <a:ext cx="8153400" cy="520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7650"/>
            <a:ext cx="8534400" cy="514350"/>
          </a:xfrm>
        </p:spPr>
        <p:txBody>
          <a:bodyPr>
            <a:normAutofit/>
          </a:bodyPr>
          <a:lstStyle/>
          <a:p>
            <a:r>
              <a:rPr lang="de-CH" sz="2500" b="1" dirty="0"/>
              <a:t>Survey of valuation professionals: Multiperiod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121295"/>
            <a:ext cx="8382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0" y="299168"/>
            <a:ext cx="9296400" cy="514350"/>
          </a:xfrm>
        </p:spPr>
        <p:txBody>
          <a:bodyPr>
            <a:noAutofit/>
          </a:bodyPr>
          <a:lstStyle/>
          <a:p>
            <a:r>
              <a:rPr lang="de-CH" sz="2500" b="1" dirty="0"/>
              <a:t>Survey of valuation professionals: </a:t>
            </a:r>
            <a:r>
              <a:rPr lang="de-CH" sz="2500" b="1" dirty="0" smtClean="0"/>
              <a:t>Multiperiod </a:t>
            </a:r>
            <a:r>
              <a:rPr lang="de-CH" sz="2500" b="1" dirty="0"/>
              <a:t>model assumptions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34948" y="967406"/>
            <a:ext cx="8528052" cy="543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" y="453056"/>
            <a:ext cx="9296400" cy="514350"/>
          </a:xfrm>
        </p:spPr>
        <p:txBody>
          <a:bodyPr>
            <a:noAutofit/>
          </a:bodyPr>
          <a:lstStyle/>
          <a:p>
            <a:r>
              <a:rPr lang="de-CH" sz="2500" b="1" dirty="0"/>
              <a:t>Survey of valuation professionals: Multi-period model assumptions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78486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7650"/>
            <a:ext cx="8534400" cy="514350"/>
          </a:xfrm>
        </p:spPr>
        <p:txBody>
          <a:bodyPr>
            <a:normAutofit/>
          </a:bodyPr>
          <a:lstStyle/>
          <a:p>
            <a:r>
              <a:rPr lang="de-CH" sz="2500" b="1" dirty="0"/>
              <a:t>Survey of valuation professionals: Calculating Cost of Equity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484630"/>
            <a:ext cx="8229600" cy="506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7650"/>
            <a:ext cx="8534400" cy="514350"/>
          </a:xfrm>
        </p:spPr>
        <p:txBody>
          <a:bodyPr>
            <a:normAutofit/>
          </a:bodyPr>
          <a:lstStyle/>
          <a:p>
            <a:r>
              <a:rPr lang="de-CH" sz="2500" b="1" dirty="0"/>
              <a:t>Survey of valuation professionals: Calculating Cost of Debt</a:t>
            </a:r>
          </a:p>
        </p:txBody>
      </p:sp>
      <p:sp>
        <p:nvSpPr>
          <p:cNvPr id="7" name="Rectangle 6"/>
          <p:cNvSpPr/>
          <p:nvPr/>
        </p:nvSpPr>
        <p:spPr>
          <a:xfrm>
            <a:off x="234948" y="813518"/>
            <a:ext cx="1595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CH" sz="1400" dirty="0">
                <a:solidFill>
                  <a:schemeClr val="bg1"/>
                </a:solidFill>
              </a:rPr>
              <a:t>© Kjell G. Nyborg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001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52</TotalTime>
  <Words>173</Words>
  <Application>Microsoft Office PowerPoint</Application>
  <PresentationFormat>On-screen Show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Theme1</vt:lpstr>
      <vt:lpstr>Survey of valuation professionals: Usage of Multiples vs. DCF</vt:lpstr>
      <vt:lpstr>Survey of valuation professionals: Most widely used multiples</vt:lpstr>
      <vt:lpstr>Survey of valuation professionals: Choice of multiples</vt:lpstr>
      <vt:lpstr>Survey of valuation professionals: Selection of comparables</vt:lpstr>
      <vt:lpstr>Survey of valuation professionals: Multiperiod models</vt:lpstr>
      <vt:lpstr>Survey of valuation professionals: Multiperiod model assumptions</vt:lpstr>
      <vt:lpstr>Survey of valuation professionals: Multi-period model assumptions</vt:lpstr>
      <vt:lpstr>Survey of valuation professionals: Calculating Cost of Equity</vt:lpstr>
      <vt:lpstr>Survey of valuation professionals: Calculating Cost of Debt</vt:lpstr>
      <vt:lpstr>Survey of valuation professionals: Market Risk Premium</vt:lpstr>
      <vt:lpstr>Survey of valuation professionals: Beta calculation</vt:lpstr>
    </vt:vector>
  </TitlesOfParts>
  <Company>London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</dc:title>
  <dc:creator>London Business School</dc:creator>
  <cp:lastModifiedBy>Liliya Mukhlynina</cp:lastModifiedBy>
  <cp:revision>985</cp:revision>
  <cp:lastPrinted>2014-09-23T08:09:39Z</cp:lastPrinted>
  <dcterms:created xsi:type="dcterms:W3CDTF">1999-03-15T17:01:06Z</dcterms:created>
  <dcterms:modified xsi:type="dcterms:W3CDTF">2016-10-14T14:59:09Z</dcterms:modified>
</cp:coreProperties>
</file>